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5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7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838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839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840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841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84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18618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48591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4859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048593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594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48595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596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048597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9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4878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48784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85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86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87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88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89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48790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4879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04879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9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79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9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79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797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79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48680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48681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82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83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84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85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86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4868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4868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048689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9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69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69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69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48765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48766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67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68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69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70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7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4877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4877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048774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048775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1048776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7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7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7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78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781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78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48665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48666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67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68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69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70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71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4867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4867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048674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75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67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678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67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5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806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07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0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0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11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145730" name="Straight Connector 16"/>
          <p:cNvCxnSpPr>
            <a:cxnSpLocks/>
          </p:cNvCxnSpPr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45731" name="Straight Connector 17"/>
          <p:cNvCxnSpPr>
            <a:cxnSpLocks/>
          </p:cNvCxnSpPr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812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813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814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1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14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715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1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17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718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1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20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721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145728" name="Straight Connector 42"/>
          <p:cNvCxnSpPr>
            <a:cxnSpLocks/>
          </p:cNvCxnSpPr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45729" name="Straight Connector 43"/>
          <p:cNvCxnSpPr>
            <a:cxnSpLocks/>
          </p:cNvCxnSpPr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722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72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1048724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83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83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83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83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48749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48750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51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52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53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54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55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56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48757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4875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048759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6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761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76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763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7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02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0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60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60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48725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48726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27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28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29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30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31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32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48733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4873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048735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36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3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73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739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74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800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801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80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80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80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42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43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74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45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74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747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748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6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66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66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61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612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61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48815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48816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817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818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819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820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82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822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48823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4882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048825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826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827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2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82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830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83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48695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48696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97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98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699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00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0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70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48703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4870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048705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06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707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70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48710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71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48576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48577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8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9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0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1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82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48583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4858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048585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586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587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903DE608-3883-4D6E-B008-F139C405B4E0}" type="datetimeFigureOut">
              <a:rPr lang="en-IN" smtClean="0"/>
              <a:t>11-03-2019</a:t>
            </a:fld>
            <a:endParaRPr lang="en-IN"/>
          </a:p>
        </p:txBody>
      </p:sp>
      <p:sp>
        <p:nvSpPr>
          <p:cNvPr id="104858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1048589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90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37E1756-44A5-4C9D-87BE-7079B09146B0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Title 1"/>
          <p:cNvSpPr>
            <a:spLocks noGrp="1"/>
          </p:cNvSpPr>
          <p:nvPr>
            <p:ph type="ctrTitle"/>
          </p:nvPr>
        </p:nvSpPr>
        <p:spPr>
          <a:xfrm>
            <a:off x="1915128" y="1114425"/>
            <a:ext cx="8361229" cy="2772255"/>
          </a:xfrm>
        </p:spPr>
        <p:txBody>
          <a:bodyPr/>
          <a:lstStyle/>
          <a:p>
            <a:r>
              <a:rPr lang="en-IN" sz="4800" dirty="0"/>
              <a:t>8051 micro controller</a:t>
            </a:r>
          </a:p>
        </p:txBody>
      </p:sp>
      <p:sp>
        <p:nvSpPr>
          <p:cNvPr id="1048600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sz="3600" dirty="0"/>
              <a:t>                        </a:t>
            </a:r>
          </a:p>
        </p:txBody>
      </p:sp>
      <p:sp>
        <p:nvSpPr>
          <p:cNvPr id="1048843" name="TextBox 1048842"/>
          <p:cNvSpPr txBox="1"/>
          <p:nvPr/>
        </p:nvSpPr>
        <p:spPr>
          <a:xfrm>
            <a:off x="5980613" y="4076760"/>
            <a:ext cx="4000000" cy="176784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rgbClr val="000000"/>
                </a:solidFill>
              </a:rPr>
              <a:t>By</a:t>
            </a:r>
            <a:endParaRPr lang="en-US" sz="2800">
              <a:solidFill>
                <a:srgbClr val="000000"/>
              </a:solidFill>
            </a:endParaRPr>
          </a:p>
          <a:p>
            <a:r>
              <a:rPr lang="en-US" altLang="zh-CN" sz="2800">
                <a:solidFill>
                  <a:srgbClr val="000000"/>
                </a:solidFill>
              </a:rPr>
              <a:t>4438</a:t>
            </a:r>
            <a:endParaRPr lang="en-US" sz="2800">
              <a:solidFill>
                <a:srgbClr val="000000"/>
              </a:solidFill>
            </a:endParaRPr>
          </a:p>
          <a:p>
            <a:r>
              <a:rPr lang="en-US" altLang="zh-CN" sz="2800">
                <a:solidFill>
                  <a:srgbClr val="000000"/>
                </a:solidFill>
              </a:rPr>
              <a:t>4439</a:t>
            </a:r>
            <a:endParaRPr lang="en-US" sz="2800">
              <a:solidFill>
                <a:srgbClr val="000000"/>
              </a:solidFill>
            </a:endParaRPr>
          </a:p>
          <a:p>
            <a:r>
              <a:rPr lang="en-US" altLang="zh-CN" sz="2800">
                <a:solidFill>
                  <a:srgbClr val="000000"/>
                </a:solidFill>
              </a:rPr>
              <a:t>4442</a:t>
            </a:r>
            <a:endParaRPr lang="en-US" sz="2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4900" y="447675"/>
            <a:ext cx="10515600" cy="6115050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2800" dirty="0"/>
              <a:t>With RS1 and RS0 bits we can select the corresponding register bank.</a:t>
            </a:r>
          </a:p>
        </p:txBody>
      </p:sp>
      <p:graphicFrame>
        <p:nvGraphicFramePr>
          <p:cNvPr id="4194304" name="Content Placeholder 3"/>
          <p:cNvGraphicFramePr>
            <a:graphicFrameLocks noGrp="1"/>
          </p:cNvGraphicFramePr>
          <p:nvPr>
            <p:ph idx="1"/>
          </p:nvPr>
        </p:nvGraphicFramePr>
        <p:xfrm>
          <a:off x="1155700" y="2603500"/>
          <a:ext cx="8824912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6228"/>
                <a:gridCol w="2206228"/>
                <a:gridCol w="2206228"/>
                <a:gridCol w="2206228"/>
              </a:tblGrid>
              <a:tr h="79248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RS1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RS0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Register Bank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Address</a:t>
                      </a:r>
                    </a:p>
                  </a:txBody>
                  <a:tcPr marL="84046" marR="84046"/>
                </a:tc>
              </a:tr>
              <a:tr h="79248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00H-07H</a:t>
                      </a:r>
                    </a:p>
                  </a:txBody>
                  <a:tcPr marL="84046" marR="84046"/>
                </a:tc>
              </a:tr>
              <a:tr h="79248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08H-0Fh</a:t>
                      </a:r>
                    </a:p>
                  </a:txBody>
                  <a:tcPr marL="84046" marR="84046"/>
                </a:tc>
              </a:tr>
              <a:tr h="79248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0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2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10H-17H</a:t>
                      </a:r>
                    </a:p>
                  </a:txBody>
                  <a:tcPr marL="84046" marR="84046"/>
                </a:tc>
              </a:tr>
              <a:tr h="79248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3</a:t>
                      </a:r>
                    </a:p>
                  </a:txBody>
                  <a:tcPr marL="84046" marR="8404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18H-1FH</a:t>
                      </a:r>
                    </a:p>
                  </a:txBody>
                  <a:tcPr marL="84046" marR="84046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8675"/>
          </a:xfrm>
        </p:spPr>
        <p:txBody>
          <a:bodyPr>
            <a:normAutofit/>
          </a:bodyPr>
          <a:lstStyle/>
          <a:p>
            <a:r>
              <a:rPr lang="en-IN" dirty="0"/>
              <a:t>Data Pointer(DPTR)</a:t>
            </a:r>
          </a:p>
        </p:txBody>
      </p:sp>
      <p:sp>
        <p:nvSpPr>
          <p:cNvPr id="1048626" name="Content Placeholder 2"/>
          <p:cNvSpPr>
            <a:spLocks noGrp="1"/>
          </p:cNvSpPr>
          <p:nvPr>
            <p:ph idx="1"/>
          </p:nvPr>
        </p:nvSpPr>
        <p:spPr>
          <a:xfrm>
            <a:off x="714375" y="2333625"/>
            <a:ext cx="10258425" cy="3533775"/>
          </a:xfrm>
        </p:spPr>
        <p:txBody>
          <a:bodyPr>
            <a:normAutofit/>
          </a:bodyPr>
          <a:lstStyle/>
          <a:p>
            <a:r>
              <a:rPr lang="en-IN" sz="2800" dirty="0"/>
              <a:t>The data pointer is 16 bit register.</a:t>
            </a:r>
          </a:p>
          <a:p>
            <a:r>
              <a:rPr lang="en-US" sz="2800" dirty="0"/>
              <a:t>It is used to hold the address of the data in the memory.</a:t>
            </a:r>
          </a:p>
          <a:p>
            <a:r>
              <a:rPr lang="en-US" sz="2800" dirty="0"/>
              <a:t>The DPTR register can be accessed separately as lower eight bit(DPL) and higher eight bit (DPH).</a:t>
            </a:r>
          </a:p>
          <a:p>
            <a:r>
              <a:rPr lang="en-US" sz="2800" dirty="0"/>
              <a:t>It can be used as a 16 bit data register or two independent data register.</a:t>
            </a:r>
            <a:endParaRPr lang="en-IN" sz="2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Program Counter(PC)</a:t>
            </a:r>
          </a:p>
        </p:txBody>
      </p:sp>
      <p:sp>
        <p:nvSpPr>
          <p:cNvPr id="1048628" name="Content Placeholder 2"/>
          <p:cNvSpPr>
            <a:spLocks noGrp="1"/>
          </p:cNvSpPr>
          <p:nvPr>
            <p:ph idx="1"/>
          </p:nvPr>
        </p:nvSpPr>
        <p:spPr>
          <a:xfrm>
            <a:off x="819150" y="2428874"/>
            <a:ext cx="10153650" cy="3438525"/>
          </a:xfrm>
        </p:spPr>
        <p:txBody>
          <a:bodyPr>
            <a:normAutofit/>
          </a:bodyPr>
          <a:lstStyle/>
          <a:p>
            <a:r>
              <a:rPr lang="en-IN" sz="2800" dirty="0"/>
              <a:t>The PC points to address of next instruction to be executed.</a:t>
            </a:r>
          </a:p>
          <a:p>
            <a:r>
              <a:rPr lang="en-IN" sz="2800" dirty="0"/>
              <a:t>As the CPU fetches opcode from the program ROM, the program counter is increasing to point to the next instruction.</a:t>
            </a:r>
          </a:p>
          <a:p>
            <a:r>
              <a:rPr lang="en-IN" sz="2800" dirty="0"/>
              <a:t>The PC is 16bit wide.</a:t>
            </a:r>
          </a:p>
          <a:p>
            <a:r>
              <a:rPr lang="en-IN" sz="2800" dirty="0"/>
              <a:t>This means that it can access program addresses 0000H to FFFFH, a total of 64K bytes of code.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47725"/>
          </a:xfrm>
        </p:spPr>
        <p:txBody>
          <a:bodyPr/>
          <a:lstStyle/>
          <a:p>
            <a:r>
              <a:rPr lang="en-IN" dirty="0"/>
              <a:t>Stack Pointer(SP)</a:t>
            </a:r>
          </a:p>
        </p:txBody>
      </p:sp>
      <p:sp>
        <p:nvSpPr>
          <p:cNvPr id="1048630" name="Content Placeholder 2"/>
          <p:cNvSpPr>
            <a:spLocks noGrp="1"/>
          </p:cNvSpPr>
          <p:nvPr>
            <p:ph idx="1"/>
          </p:nvPr>
        </p:nvSpPr>
        <p:spPr>
          <a:xfrm>
            <a:off x="876300" y="2343150"/>
            <a:ext cx="10096500" cy="3524250"/>
          </a:xfrm>
        </p:spPr>
        <p:txBody>
          <a:bodyPr>
            <a:normAutofit/>
          </a:bodyPr>
          <a:lstStyle/>
          <a:p>
            <a:r>
              <a:rPr lang="en-US" sz="2800" dirty="0"/>
              <a:t>The stack is a section of RAM used by the CPU to store information temporarily</a:t>
            </a:r>
          </a:p>
          <a:p>
            <a:r>
              <a:rPr lang="en-US" sz="2800" dirty="0"/>
              <a:t>This information could be data or an address.</a:t>
            </a:r>
          </a:p>
          <a:p>
            <a:r>
              <a:rPr lang="en-US" sz="2800" dirty="0"/>
              <a:t>The register used to access the stack is called the SP(stack pointer) register.</a:t>
            </a:r>
          </a:p>
          <a:p>
            <a:r>
              <a:rPr lang="en-US" sz="2800" dirty="0"/>
              <a:t>The stack pointer in the 8051 is only 8 bit wide.</a:t>
            </a:r>
            <a:endParaRPr lang="en-IN" sz="2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Operation On Stack</a:t>
            </a:r>
          </a:p>
        </p:txBody>
      </p:sp>
      <p:pic>
        <p:nvPicPr>
          <p:cNvPr id="2097154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4240" y="2603500"/>
            <a:ext cx="6627832" cy="3416300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Internal Memory</a:t>
            </a:r>
          </a:p>
        </p:txBody>
      </p:sp>
      <p:sp>
        <p:nvSpPr>
          <p:cNvPr id="1048633" name="Content Placeholder 2"/>
          <p:cNvSpPr>
            <a:spLocks noGrp="1"/>
          </p:cNvSpPr>
          <p:nvPr>
            <p:ph idx="1"/>
          </p:nvPr>
        </p:nvSpPr>
        <p:spPr>
          <a:xfrm>
            <a:off x="990600" y="2400300"/>
            <a:ext cx="9601200" cy="4305300"/>
          </a:xfrm>
        </p:spPr>
        <p:txBody>
          <a:bodyPr>
            <a:normAutofit/>
          </a:bodyPr>
          <a:lstStyle/>
          <a:p>
            <a:r>
              <a:rPr lang="en-IN" sz="2800" dirty="0"/>
              <a:t> 128 bytes of RAM.</a:t>
            </a:r>
          </a:p>
          <a:p>
            <a:r>
              <a:rPr lang="en-IN" sz="2800" dirty="0"/>
              <a:t> Directly addressable range:  00 to 7F hexadecimal.</a:t>
            </a:r>
          </a:p>
          <a:p>
            <a:r>
              <a:rPr lang="en-IN" sz="2800" dirty="0"/>
              <a:t> Indirectly addressable range: 00 to FF hexadecimal.</a:t>
            </a:r>
          </a:p>
          <a:p>
            <a:r>
              <a:rPr lang="en-IN" sz="2800" dirty="0"/>
              <a:t> Bit addressable space:  20 to 2F hexadecimal .</a:t>
            </a:r>
          </a:p>
          <a:p>
            <a:r>
              <a:rPr lang="en-IN" sz="2800" dirty="0"/>
              <a:t> Four register banks:  00 to 1F hexadecimal.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Title 1"/>
          <p:cNvSpPr>
            <a:spLocks noGrp="1"/>
          </p:cNvSpPr>
          <p:nvPr>
            <p:ph type="title"/>
          </p:nvPr>
        </p:nvSpPr>
        <p:spPr>
          <a:xfrm>
            <a:off x="895350" y="676274"/>
            <a:ext cx="10077450" cy="857251"/>
          </a:xfrm>
        </p:spPr>
        <p:txBody>
          <a:bodyPr>
            <a:normAutofit/>
          </a:bodyPr>
          <a:lstStyle/>
          <a:p>
            <a:r>
              <a:rPr lang="en-IN" dirty="0"/>
              <a:t>Internal RAM</a:t>
            </a:r>
          </a:p>
        </p:txBody>
      </p:sp>
      <p:sp>
        <p:nvSpPr>
          <p:cNvPr id="1048635" name="Content Placeholder 2"/>
          <p:cNvSpPr>
            <a:spLocks noGrp="1"/>
          </p:cNvSpPr>
          <p:nvPr>
            <p:ph idx="1"/>
          </p:nvPr>
        </p:nvSpPr>
        <p:spPr>
          <a:xfrm>
            <a:off x="523875" y="2362200"/>
            <a:ext cx="10448925" cy="3505200"/>
          </a:xfrm>
        </p:spPr>
        <p:txBody>
          <a:bodyPr>
            <a:noAutofit/>
          </a:bodyPr>
          <a:lstStyle/>
          <a:p>
            <a:r>
              <a:rPr lang="en-US" sz="2000" dirty="0"/>
              <a:t>The 128 byte internal RAM shown in figure.</a:t>
            </a:r>
          </a:p>
          <a:p>
            <a:r>
              <a:rPr lang="en-US" sz="2000" dirty="0"/>
              <a:t>It is organized into three areas.</a:t>
            </a:r>
          </a:p>
          <a:p>
            <a:pPr marL="0" indent="0">
              <a:buNone/>
            </a:pPr>
            <a:r>
              <a:rPr lang="en-US" sz="2000" b="1" u="sng" dirty="0"/>
              <a:t>1.Working register:</a:t>
            </a:r>
          </a:p>
          <a:p>
            <a:r>
              <a:rPr lang="en-US" sz="2000" dirty="0"/>
              <a:t> Thirty-two bytes from address 00h to 1Fh that make up 32 working register organized as Four bank of eight bit each.</a:t>
            </a:r>
          </a:p>
          <a:p>
            <a:r>
              <a:rPr lang="en-US" sz="2000" dirty="0"/>
              <a:t> Bits RS0 and RS1 in the PSW determine which bank of register is currently Is use.</a:t>
            </a:r>
          </a:p>
          <a:p>
            <a:r>
              <a:rPr lang="en-US" sz="2000" dirty="0"/>
              <a:t> Bank 0 is selected upon reset.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Cont..</a:t>
            </a:r>
          </a:p>
        </p:txBody>
      </p:sp>
      <p:sp>
        <p:nvSpPr>
          <p:cNvPr id="104863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u="sng" dirty="0"/>
              <a:t>2.Bit addressable:</a:t>
            </a:r>
          </a:p>
          <a:p>
            <a:r>
              <a:rPr lang="en-US" sz="2000" dirty="0"/>
              <a:t> A bit addressable area of 16 bytes occupies RAM bytes addresses 20h to 2Fh,forming A total of 128 addressable bits.</a:t>
            </a:r>
          </a:p>
          <a:p>
            <a:r>
              <a:rPr lang="en-US" sz="2000" dirty="0"/>
              <a:t> An addressable bit may be specified by its bit address of 00h to 7Fh.</a:t>
            </a:r>
          </a:p>
          <a:p>
            <a:pPr marL="0" indent="0">
              <a:buNone/>
            </a:pPr>
            <a:r>
              <a:rPr lang="en-US" sz="2000" b="1" u="sng" dirty="0"/>
              <a:t>3.General purpose:</a:t>
            </a:r>
          </a:p>
          <a:p>
            <a:r>
              <a:rPr lang="en-US" sz="2000" dirty="0"/>
              <a:t> A general-purpose RAM area above the bit area, form 30h to 7Fh,addresable as bytes.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2000"/>
          </a:xfrm>
        </p:spPr>
        <p:txBody>
          <a:bodyPr>
            <a:normAutofit/>
          </a:bodyPr>
          <a:lstStyle/>
          <a:p>
            <a:r>
              <a:rPr lang="en-IN" dirty="0"/>
              <a:t>Internal RAM Organisation</a:t>
            </a:r>
          </a:p>
        </p:txBody>
      </p:sp>
      <p:pic>
        <p:nvPicPr>
          <p:cNvPr id="209715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8700" y="1503276"/>
            <a:ext cx="9315449" cy="5145174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2475"/>
          </a:xfrm>
        </p:spPr>
        <p:txBody>
          <a:bodyPr>
            <a:normAutofit/>
          </a:bodyPr>
          <a:lstStyle/>
          <a:p>
            <a:r>
              <a:rPr lang="en-IN" dirty="0"/>
              <a:t>         8051 Microcontroller Hardware</a:t>
            </a:r>
          </a:p>
        </p:txBody>
      </p:sp>
      <p:sp>
        <p:nvSpPr>
          <p:cNvPr id="1048607" name="Content Placeholder 2"/>
          <p:cNvSpPr>
            <a:spLocks noGrp="1"/>
          </p:cNvSpPr>
          <p:nvPr>
            <p:ph idx="1"/>
          </p:nvPr>
        </p:nvSpPr>
        <p:spPr>
          <a:xfrm>
            <a:off x="1143000" y="2219325"/>
            <a:ext cx="9829800" cy="3648075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It is a </a:t>
            </a: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8 bit microcontroller </a:t>
            </a:r>
            <a:r>
              <a:rPr lang="en-US" sz="2400" dirty="0"/>
              <a:t>originally developed by Intel in 1980.</a:t>
            </a:r>
          </a:p>
          <a:p>
            <a:pPr lvl="1"/>
            <a:r>
              <a:rPr lang="en-IN" sz="2400" dirty="0"/>
              <a:t>This is available in N-Channel Metal Oxide Silicon </a:t>
            </a:r>
            <a:r>
              <a:rPr lang="en-IN" sz="2400" b="1" dirty="0">
                <a:solidFill>
                  <a:schemeClr val="accent6">
                    <a:lumMod val="50000"/>
                  </a:schemeClr>
                </a:solidFill>
              </a:rPr>
              <a:t>(NMOS) </a:t>
            </a:r>
            <a:r>
              <a:rPr lang="en-IN" sz="2400" dirty="0"/>
              <a:t>and Complimentary Metal Oxide Silicon </a:t>
            </a:r>
            <a:r>
              <a:rPr lang="en-IN" sz="2400" b="1" dirty="0">
                <a:solidFill>
                  <a:schemeClr val="accent6">
                    <a:lumMod val="50000"/>
                  </a:schemeClr>
                </a:solidFill>
              </a:rPr>
              <a:t>(CMOS)</a:t>
            </a:r>
            <a:r>
              <a:rPr lang="en-IN" sz="24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IN" sz="2400" dirty="0"/>
              <a:t>Technology.</a:t>
            </a:r>
          </a:p>
          <a:p>
            <a:pPr lvl="1"/>
            <a:r>
              <a:rPr lang="en-IN" sz="2400" dirty="0"/>
              <a:t>It is available in </a:t>
            </a:r>
            <a:r>
              <a:rPr lang="en-IN" sz="2400" b="1" dirty="0">
                <a:solidFill>
                  <a:schemeClr val="accent6">
                    <a:lumMod val="50000"/>
                  </a:schemeClr>
                </a:solidFill>
              </a:rPr>
              <a:t>40 pin DIP(Dual In Package)</a:t>
            </a:r>
            <a:endParaRPr lang="en-IN" sz="2400" b="1" dirty="0">
              <a:solidFill>
                <a:schemeClr val="tx1"/>
              </a:solidFill>
            </a:endParaRPr>
          </a:p>
          <a:p>
            <a:pPr lvl="1"/>
            <a:r>
              <a:rPr lang="en-IN" sz="2400" dirty="0">
                <a:solidFill>
                  <a:schemeClr val="tx1"/>
                </a:solidFill>
              </a:rPr>
              <a:t>Address Bus is of 16 Bit. </a:t>
            </a:r>
          </a:p>
          <a:p>
            <a:pPr lvl="1"/>
            <a:r>
              <a:rPr lang="en-IN" sz="2400" dirty="0">
                <a:solidFill>
                  <a:schemeClr val="tx1"/>
                </a:solidFill>
              </a:rPr>
              <a:t>Data Bus is of 8 Bit.</a:t>
            </a:r>
          </a:p>
          <a:p>
            <a:pPr lvl="1"/>
            <a:endParaRPr lang="en-IN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9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71550"/>
          </a:xfrm>
        </p:spPr>
        <p:txBody>
          <a:bodyPr/>
          <a:lstStyle/>
          <a:p>
            <a:r>
              <a:rPr lang="en-IN" dirty="0"/>
              <a:t>External Memory</a:t>
            </a:r>
          </a:p>
        </p:txBody>
      </p:sp>
      <p:sp>
        <p:nvSpPr>
          <p:cNvPr id="1048640" name="Content Placeholder 2"/>
          <p:cNvSpPr>
            <a:spLocks noGrp="1"/>
          </p:cNvSpPr>
          <p:nvPr>
            <p:ph idx="1"/>
          </p:nvPr>
        </p:nvSpPr>
        <p:spPr>
          <a:xfrm>
            <a:off x="1133475" y="2343149"/>
            <a:ext cx="9839325" cy="3524251"/>
          </a:xfrm>
        </p:spPr>
        <p:txBody>
          <a:bodyPr>
            <a:normAutofit fontScale="96429" lnSpcReduction="20000"/>
          </a:bodyPr>
          <a:lstStyle/>
          <a:p>
            <a:r>
              <a:rPr lang="en-US" sz="2800" dirty="0"/>
              <a:t>External memory is used in cases when the internal ROM and RAM memory Available On chip is not sufficient. </a:t>
            </a:r>
          </a:p>
          <a:p>
            <a:r>
              <a:rPr lang="en-US" sz="2800" dirty="0"/>
              <a:t>Two separate are made available by the16-bit PC and the DPTR and by different control pins for enabling external ROM and RAM chips.</a:t>
            </a:r>
          </a:p>
          <a:p>
            <a:r>
              <a:rPr lang="en-US" sz="2800" dirty="0"/>
              <a:t>If the 128 bytes of internal RAM is insufficient, the external RAM is accessed by the DPTR. </a:t>
            </a:r>
          </a:p>
          <a:p>
            <a:r>
              <a:rPr lang="en-US" sz="2800" dirty="0"/>
              <a:t>In the 8051 family, external RAM of </a:t>
            </a:r>
            <a:r>
              <a:rPr lang="en-US" sz="2800" dirty="0" err="1"/>
              <a:t>upto</a:t>
            </a:r>
            <a:r>
              <a:rPr lang="en-US" sz="2800" dirty="0"/>
              <a:t> 64 KB can be added to any chip.</a:t>
            </a:r>
            <a:endParaRPr lang="en-IN" sz="28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>
          <a:xfrm>
            <a:off x="1371600" y="504825"/>
            <a:ext cx="9601200" cy="914400"/>
          </a:xfrm>
        </p:spPr>
        <p:txBody>
          <a:bodyPr/>
          <a:lstStyle/>
          <a:p>
            <a:r>
              <a:rPr lang="en-IN" dirty="0"/>
              <a:t>Special Function Register </a:t>
            </a:r>
          </a:p>
        </p:txBody>
      </p:sp>
      <p:sp>
        <p:nvSpPr>
          <p:cNvPr id="1048642" name="Content Placeholder 2"/>
          <p:cNvSpPr>
            <a:spLocks noGrp="1"/>
          </p:cNvSpPr>
          <p:nvPr>
            <p:ph idx="1"/>
          </p:nvPr>
        </p:nvSpPr>
        <p:spPr>
          <a:xfrm>
            <a:off x="904875" y="2333625"/>
            <a:ext cx="10067925" cy="3533775"/>
          </a:xfrm>
        </p:spPr>
        <p:txBody>
          <a:bodyPr>
            <a:normAutofit fontScale="96429" lnSpcReduction="20000"/>
          </a:bodyPr>
          <a:lstStyle/>
          <a:p>
            <a:r>
              <a:rPr lang="en-IN" sz="2800" dirty="0"/>
              <a:t>The 8051 operations that do not use the internal 128Byte RAM addresses from 00H to 7FH are done by a group of specific internal registers, each called a Special Function Register(SFR).</a:t>
            </a:r>
          </a:p>
          <a:p>
            <a:r>
              <a:rPr lang="en-US" sz="2800" dirty="0"/>
              <a:t>The SFR registers have addresses between 80H and FFH. Not all the address space of 80 to FF is used by SFR.</a:t>
            </a:r>
          </a:p>
          <a:p>
            <a:r>
              <a:rPr lang="en-US" sz="2800" dirty="0"/>
              <a:t>The unused locations 80H to FFH are reserved and must not be used by the 8051 programmer.</a:t>
            </a:r>
          </a:p>
          <a:p>
            <a:r>
              <a:rPr lang="en-US" sz="2800" dirty="0"/>
              <a:t>There are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21 SFRs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endParaRPr lang="en-IN" sz="28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0"/>
            <a:ext cx="99822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8675"/>
          </a:xfrm>
        </p:spPr>
        <p:txBody>
          <a:bodyPr/>
          <a:lstStyle/>
          <a:p>
            <a:r>
              <a:rPr lang="en-IN" sz="4000" dirty="0"/>
              <a:t>Special Function Register(SFR) </a:t>
            </a:r>
            <a:r>
              <a:rPr lang="en-IN" sz="3600" dirty="0"/>
              <a:t>cont..</a:t>
            </a:r>
          </a:p>
        </p:txBody>
      </p:sp>
      <p:sp>
        <p:nvSpPr>
          <p:cNvPr id="1048644" name="Content Placeholder 2"/>
          <p:cNvSpPr>
            <a:spLocks noGrp="1"/>
          </p:cNvSpPr>
          <p:nvPr>
            <p:ph idx="1"/>
          </p:nvPr>
        </p:nvSpPr>
        <p:spPr>
          <a:xfrm>
            <a:off x="876300" y="2343150"/>
            <a:ext cx="10096500" cy="3524250"/>
          </a:xfrm>
        </p:spPr>
        <p:txBody>
          <a:bodyPr>
            <a:normAutofit fontScale="92857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128 byte address space, directly addressable as 80 to FF hex.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16 addresses are bit addressable: (those ending in 0 or 8).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This space contains: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 dirty="0"/>
              <a:t>Special purpose CPU registers.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 dirty="0"/>
              <a:t>I/O ports.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 dirty="0"/>
              <a:t> Interrupt control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 dirty="0"/>
              <a:t>Timers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 dirty="0"/>
              <a:t> serial I/O</a:t>
            </a:r>
            <a:endParaRPr lang="en-IN" sz="28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Title 1"/>
          <p:cNvSpPr>
            <a:spLocks noGrp="1"/>
          </p:cNvSpPr>
          <p:nvPr>
            <p:ph type="title"/>
          </p:nvPr>
        </p:nvSpPr>
        <p:spPr>
          <a:xfrm>
            <a:off x="723900" y="295276"/>
            <a:ext cx="10248900" cy="1476374"/>
          </a:xfrm>
        </p:spPr>
        <p:txBody>
          <a:bodyPr/>
          <a:lstStyle/>
          <a:p>
            <a:r>
              <a:rPr lang="en-IN" sz="3600" dirty="0"/>
              <a:t>Special Function Register (SFR) </a:t>
            </a:r>
            <a:r>
              <a:rPr lang="en-IN" sz="3200" dirty="0"/>
              <a:t>cont..</a:t>
            </a:r>
          </a:p>
        </p:txBody>
      </p:sp>
      <p:sp>
        <p:nvSpPr>
          <p:cNvPr id="1048646" name="Content Placeholder 2"/>
          <p:cNvSpPr>
            <a:spLocks noGrp="1"/>
          </p:cNvSpPr>
          <p:nvPr>
            <p:ph idx="1"/>
          </p:nvPr>
        </p:nvSpPr>
        <p:spPr>
          <a:xfrm>
            <a:off x="723901" y="2352675"/>
            <a:ext cx="10248900" cy="3514724"/>
          </a:xfrm>
        </p:spPr>
        <p:txBody>
          <a:bodyPr>
            <a:normAutofit/>
          </a:bodyPr>
          <a:lstStyle/>
          <a:p>
            <a:r>
              <a:rPr lang="en-US" sz="3900" dirty="0"/>
              <a:t> </a:t>
            </a:r>
            <a:r>
              <a:rPr lang="en-US" sz="3900" b="1" dirty="0"/>
              <a:t>CPU registers 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ACC : Accumulator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B : B register.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PSW : Program Status Word.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SP : Stack Pointer.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600" dirty="0"/>
              <a:t>DPTR : Data Pointer (DPH, DPL).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Special Function Register (SFR) </a:t>
            </a:r>
            <a:r>
              <a:rPr lang="en-IN" sz="3200" dirty="0"/>
              <a:t>cont..</a:t>
            </a:r>
            <a:endParaRPr lang="en-IN" dirty="0"/>
          </a:p>
        </p:txBody>
      </p:sp>
      <p:sp>
        <p:nvSpPr>
          <p:cNvPr id="104864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3333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8000" b="1" dirty="0"/>
              <a:t>Interrupt control: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8000" dirty="0"/>
              <a:t>IE : Interrupt Enable.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8000" dirty="0"/>
              <a:t>IP : Interrupt Priority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8000" b="1" dirty="0"/>
              <a:t>I/O Ports </a:t>
            </a:r>
            <a:r>
              <a:rPr lang="en-US" sz="8000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8000" dirty="0"/>
              <a:t> P0 : Port 0.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8000" dirty="0"/>
              <a:t> P1 : Port 1.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8000" dirty="0"/>
              <a:t> P2 : Port 2.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8000" dirty="0"/>
              <a:t>P3 : Port 3.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8848725" cy="619125"/>
          </a:xfrm>
        </p:spPr>
        <p:txBody>
          <a:bodyPr>
            <a:normAutofit/>
          </a:bodyPr>
          <a:lstStyle/>
          <a:p>
            <a:r>
              <a:rPr lang="en-IN" dirty="0"/>
              <a:t>Special Function Register (SFR) </a:t>
            </a:r>
            <a:r>
              <a:rPr lang="en-IN" sz="3600" dirty="0"/>
              <a:t>cont..</a:t>
            </a:r>
          </a:p>
        </p:txBody>
      </p:sp>
      <p:sp>
        <p:nvSpPr>
          <p:cNvPr id="1048650" name="Content Placeholder 2"/>
          <p:cNvSpPr>
            <a:spLocks noGrp="1"/>
          </p:cNvSpPr>
          <p:nvPr>
            <p:ph idx="1"/>
          </p:nvPr>
        </p:nvSpPr>
        <p:spPr>
          <a:xfrm>
            <a:off x="895350" y="2352675"/>
            <a:ext cx="10077450" cy="3514725"/>
          </a:xfrm>
        </p:spPr>
        <p:txBody>
          <a:bodyPr>
            <a:noAutofit/>
          </a:bodyPr>
          <a:lstStyle/>
          <a:p>
            <a:r>
              <a:rPr lang="en-IN" sz="1600" b="1" dirty="0"/>
              <a:t>Timers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 TMOD : Timer mode.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 TCON : Timer control.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 TH0 : Timer 0 high byte.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 TL0 : Timer 0 low byte.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 TH1 : Timer 1 high byte.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 TL1 : Timer 1 low byte.</a:t>
            </a:r>
          </a:p>
          <a:p>
            <a:r>
              <a:rPr lang="en-IN" sz="1600" dirty="0"/>
              <a:t> </a:t>
            </a:r>
            <a:r>
              <a:rPr lang="en-IN" sz="1600" b="1" dirty="0"/>
              <a:t>Serial I/O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 SCON : Serial port control.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SBUF : Serial data registers. </a:t>
            </a:r>
          </a:p>
          <a:p>
            <a:r>
              <a:rPr lang="en-IN" sz="1600" b="1" dirty="0"/>
              <a:t>Other 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 PCON : Power control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2475"/>
          </a:xfrm>
        </p:spPr>
        <p:txBody>
          <a:bodyPr>
            <a:normAutofit/>
          </a:bodyPr>
          <a:lstStyle/>
          <a:p>
            <a:r>
              <a:rPr lang="en-IN" dirty="0"/>
              <a:t>                            I/O Ports</a:t>
            </a:r>
          </a:p>
        </p:txBody>
      </p:sp>
      <p:sp>
        <p:nvSpPr>
          <p:cNvPr id="1048652" name="Content Placeholder 2"/>
          <p:cNvSpPr>
            <a:spLocks noGrp="1"/>
          </p:cNvSpPr>
          <p:nvPr>
            <p:ph idx="1"/>
          </p:nvPr>
        </p:nvSpPr>
        <p:spPr>
          <a:xfrm>
            <a:off x="981075" y="2352675"/>
            <a:ext cx="9991725" cy="3514725"/>
          </a:xfrm>
        </p:spPr>
        <p:txBody>
          <a:bodyPr>
            <a:normAutofit/>
          </a:bodyPr>
          <a:lstStyle/>
          <a:p>
            <a:r>
              <a:rPr lang="fr-FR" sz="2400" dirty="0"/>
              <a:t>Four 8-bit I/O ports.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2400" dirty="0"/>
              <a:t>Port 0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2400" dirty="0"/>
              <a:t>Port 1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2400" dirty="0"/>
              <a:t>Port 2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2400" dirty="0"/>
              <a:t>Port 3</a:t>
            </a:r>
            <a:endParaRPr lang="en-IN" sz="24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2950"/>
          </a:xfrm>
        </p:spPr>
        <p:txBody>
          <a:bodyPr>
            <a:normAutofit/>
          </a:bodyPr>
          <a:lstStyle/>
          <a:p>
            <a:r>
              <a:rPr lang="en-IN" dirty="0"/>
              <a:t>                              Port 0</a:t>
            </a:r>
          </a:p>
        </p:txBody>
      </p:sp>
      <p:sp>
        <p:nvSpPr>
          <p:cNvPr id="1048654" name="Content Placeholder 2"/>
          <p:cNvSpPr>
            <a:spLocks noGrp="1"/>
          </p:cNvSpPr>
          <p:nvPr>
            <p:ph idx="1"/>
          </p:nvPr>
        </p:nvSpPr>
        <p:spPr>
          <a:xfrm>
            <a:off x="952500" y="2324100"/>
            <a:ext cx="10020300" cy="3543300"/>
          </a:xfrm>
        </p:spPr>
        <p:txBody>
          <a:bodyPr>
            <a:normAutofit fontScale="93750" lnSpcReduction="20000"/>
          </a:bodyPr>
          <a:lstStyle/>
          <a:p>
            <a:r>
              <a:rPr lang="en-US" sz="2800" dirty="0"/>
              <a:t>Port 0 is a dual purpose port, it is located from pin 32 to pin 39 (8 pins).</a:t>
            </a:r>
          </a:p>
          <a:p>
            <a:r>
              <a:rPr lang="en-US" sz="2800" dirty="0"/>
              <a:t>To use this port as both input/output ports each pin must be connected externally to pull-up resistor.</a:t>
            </a:r>
          </a:p>
          <a:p>
            <a:r>
              <a:rPr lang="en-US" sz="2800" dirty="0"/>
              <a:t> Alternate functions: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 As a multiplexed data bus.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8-bit instruction bus, strobed by PSEN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Low byte of address bus, strobed by ALE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8-bit data bus, strobed by WR and RD</a:t>
            </a:r>
            <a:r>
              <a:rPr lang="en-US" dirty="0"/>
              <a:t>.</a:t>
            </a:r>
          </a:p>
          <a:p>
            <a:pPr marL="530352" lvl="1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47700"/>
          </a:xfrm>
        </p:spPr>
        <p:txBody>
          <a:bodyPr>
            <a:normAutofit/>
          </a:bodyPr>
          <a:lstStyle/>
          <a:p>
            <a:r>
              <a:rPr lang="en-IN" dirty="0"/>
              <a:t>                              Port 1</a:t>
            </a:r>
          </a:p>
        </p:txBody>
      </p:sp>
      <p:sp>
        <p:nvSpPr>
          <p:cNvPr id="1048656" name="Content Placeholder 2"/>
          <p:cNvSpPr>
            <a:spLocks noGrp="1"/>
          </p:cNvSpPr>
          <p:nvPr>
            <p:ph idx="1"/>
          </p:nvPr>
        </p:nvSpPr>
        <p:spPr>
          <a:xfrm>
            <a:off x="1104900" y="2276474"/>
            <a:ext cx="9867900" cy="3590925"/>
          </a:xfrm>
        </p:spPr>
        <p:txBody>
          <a:bodyPr/>
          <a:lstStyle/>
          <a:p>
            <a:r>
              <a:rPr lang="en-US" sz="2800" dirty="0"/>
              <a:t> Port 1 is a dedicated I/O port from pin 1 to pin 8</a:t>
            </a:r>
          </a:p>
          <a:p>
            <a:r>
              <a:rPr lang="en-US" sz="2800" dirty="0"/>
              <a:t> Upon reset it is configured as </a:t>
            </a:r>
            <a:r>
              <a:rPr lang="en-US" sz="2800" dirty="0" err="1"/>
              <a:t>outport</a:t>
            </a:r>
            <a:r>
              <a:rPr lang="en-US" sz="2800" dirty="0"/>
              <a:t>.</a:t>
            </a:r>
          </a:p>
          <a:p>
            <a:r>
              <a:rPr lang="en-US" sz="2800" dirty="0"/>
              <a:t> It is generally used for interfacing to external device</a:t>
            </a:r>
          </a:p>
          <a:p>
            <a:r>
              <a:rPr lang="en-US" sz="2800" dirty="0"/>
              <a:t> Thus if you need to connect to switches or LEDs, you could make use of these 8 pins, but it doesn’t need any pull- up resistors as it is having internally</a:t>
            </a:r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600" dirty="0"/>
              <a:t/>
            </a:r>
            <a:br>
              <a:rPr lang="en-IN" sz="3600" dirty="0"/>
            </a:br>
            <a:r>
              <a:rPr lang="en-IN" sz="3600" dirty="0"/>
              <a:t>BLOCK DIAGRAM OF 8051 MICROCONTROLLER</a:t>
            </a:r>
          </a:p>
        </p:txBody>
      </p:sp>
      <p:sp>
        <p:nvSpPr>
          <p:cNvPr id="104860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b="1" dirty="0"/>
              <a:t>The Block diagram of 8051 shows the following features: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/>
              <a:t>Internal ROM and 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/>
              <a:t>I/O ports with Programmable pins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/>
              <a:t>Timers and counters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/>
              <a:t>Serial Data Communication</a:t>
            </a:r>
          </a:p>
          <a:p>
            <a:pPr marL="0" indent="0">
              <a:buNone/>
            </a:pPr>
            <a:endParaRPr lang="en-IN" sz="2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3900"/>
          </a:xfrm>
        </p:spPr>
        <p:txBody>
          <a:bodyPr>
            <a:normAutofit/>
          </a:bodyPr>
          <a:lstStyle/>
          <a:p>
            <a:r>
              <a:rPr lang="en-IN" dirty="0"/>
              <a:t>                               Port 2</a:t>
            </a:r>
          </a:p>
        </p:txBody>
      </p:sp>
      <p:sp>
        <p:nvSpPr>
          <p:cNvPr id="1048658" name="Content Placeholder 2"/>
          <p:cNvSpPr>
            <a:spLocks noGrp="1"/>
          </p:cNvSpPr>
          <p:nvPr>
            <p:ph idx="1"/>
          </p:nvPr>
        </p:nvSpPr>
        <p:spPr>
          <a:xfrm>
            <a:off x="1371600" y="2476500"/>
            <a:ext cx="9601200" cy="3390900"/>
          </a:xfrm>
        </p:spPr>
        <p:txBody>
          <a:bodyPr>
            <a:normAutofit/>
          </a:bodyPr>
          <a:lstStyle/>
          <a:p>
            <a:r>
              <a:rPr lang="en-US" sz="2800" dirty="0"/>
              <a:t>Like port 0, port 2 is a dual-purpose port.(Pins 21 through 28)</a:t>
            </a:r>
          </a:p>
          <a:p>
            <a:r>
              <a:rPr lang="en-US" sz="2800" dirty="0"/>
              <a:t> It can be used for general I/O or as the high byte of the address bus for designs with external code memory.</a:t>
            </a:r>
          </a:p>
          <a:p>
            <a:r>
              <a:rPr lang="en-US" sz="2800" dirty="0"/>
              <a:t> Like P1 ,Port2 also doesn’t require any pull-up resistors</a:t>
            </a:r>
          </a:p>
          <a:p>
            <a:r>
              <a:rPr lang="en-US" sz="2800" dirty="0"/>
              <a:t> Alternate functions: High byte of address bus for external program and data memory accesses</a:t>
            </a:r>
            <a:endParaRPr lang="en-IN" sz="28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Title 1"/>
          <p:cNvSpPr>
            <a:spLocks noGrp="1"/>
          </p:cNvSpPr>
          <p:nvPr>
            <p:ph type="title"/>
          </p:nvPr>
        </p:nvSpPr>
        <p:spPr>
          <a:xfrm>
            <a:off x="1476375" y="838201"/>
            <a:ext cx="9753600" cy="666749"/>
          </a:xfrm>
        </p:spPr>
        <p:txBody>
          <a:bodyPr>
            <a:normAutofit/>
          </a:bodyPr>
          <a:lstStyle/>
          <a:p>
            <a:r>
              <a:rPr lang="en-IN" dirty="0"/>
              <a:t>                              Port 3</a:t>
            </a:r>
          </a:p>
        </p:txBody>
      </p:sp>
      <p:sp>
        <p:nvSpPr>
          <p:cNvPr id="1048660" name="Content Placeholder 2"/>
          <p:cNvSpPr>
            <a:spLocks noGrp="1"/>
          </p:cNvSpPr>
          <p:nvPr>
            <p:ph idx="1"/>
          </p:nvPr>
        </p:nvSpPr>
        <p:spPr>
          <a:xfrm>
            <a:off x="1343024" y="2295525"/>
            <a:ext cx="9629775" cy="309200550"/>
          </a:xfrm>
        </p:spPr>
        <p:txBody>
          <a:bodyPr>
            <a:noAutofit/>
          </a:bodyPr>
          <a:lstStyle/>
          <a:p>
            <a:r>
              <a:rPr lang="en-US" sz="2000" dirty="0"/>
              <a:t>Port 3 is also dual purpose but designers generally avoid using this port unnecessarily for I/O because the pins have alternate functions which are related to special features of the 8051.</a:t>
            </a:r>
          </a:p>
          <a:p>
            <a:r>
              <a:rPr lang="en-US" sz="2000" dirty="0"/>
              <a:t>Indiscriminate use of these pins may interfere with the normal operation of the 8051.</a:t>
            </a:r>
          </a:p>
          <a:p>
            <a:r>
              <a:rPr lang="en-US" sz="2000" dirty="0"/>
              <a:t> As an I/O port: Standard quasi-bidirectional.</a:t>
            </a:r>
          </a:p>
          <a:p>
            <a:r>
              <a:rPr lang="en-US" sz="2000" dirty="0"/>
              <a:t> Alternate functions: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Serial I/O - TXD, RXD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Timer clocks - T0, T1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 Interrupts - INT0, INT1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 Data memory- RD, WR</a:t>
            </a:r>
            <a:endParaRPr lang="en-IN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951" y="57150"/>
            <a:ext cx="942022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</a:t>
            </a:r>
          </a:p>
        </p:txBody>
      </p:sp>
      <p:sp>
        <p:nvSpPr>
          <p:cNvPr id="1048615" name="Content Placeholder 2"/>
          <p:cNvSpPr>
            <a:spLocks noGrp="1"/>
          </p:cNvSpPr>
          <p:nvPr>
            <p:ph idx="1"/>
          </p:nvPr>
        </p:nvSpPr>
        <p:spPr>
          <a:xfrm>
            <a:off x="1371600" y="685800"/>
            <a:ext cx="9601200" cy="5181600"/>
          </a:xfrm>
        </p:spPr>
        <p:txBody>
          <a:bodyPr>
            <a:normAutofit fontScale="88889" lnSpcReduction="20000"/>
          </a:bodyPr>
          <a:lstStyle/>
          <a:p>
            <a:pPr marL="0" indent="0">
              <a:buNone/>
            </a:pPr>
            <a:endParaRPr lang="en-IN" sz="3200" i="1" u="sng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IN" sz="3200" i="1" u="sng" dirty="0">
                <a:solidFill>
                  <a:schemeClr val="bg1"/>
                </a:solidFill>
              </a:rPr>
              <a:t>8051 Architecture consists of these specific features: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0" indent="0">
              <a:lnSpc>
                <a:spcPct val="150000"/>
              </a:lnSpc>
              <a:buNone/>
            </a:pPr>
            <a:endParaRPr lang="en-IN" sz="28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Eight bit CPU with Registers A (the Accumulator) and B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Sixteen-bit program counter (PC) and Data Pointer (DPTR)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Eight bit Program Status Word (PSW)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Eight bit Stack Pointer (SP)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Internal ROM or EPROM (8751) of (8031) to 4K (8051)         </a:t>
            </a:r>
          </a:p>
          <a:p>
            <a:pPr marL="0" indent="0">
              <a:buNone/>
            </a:pPr>
            <a:r>
              <a:rPr lang="en-IN" dirty="0"/>
              <a:t> 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14375"/>
          </a:xfrm>
        </p:spPr>
        <p:txBody>
          <a:bodyPr>
            <a:normAutofit/>
          </a:bodyPr>
          <a:lstStyle/>
          <a:p>
            <a:r>
              <a:rPr lang="en-IN" dirty="0"/>
              <a:t>Cont..</a:t>
            </a:r>
          </a:p>
        </p:txBody>
      </p:sp>
      <p:sp>
        <p:nvSpPr>
          <p:cNvPr id="1048617" name="Content Placeholder 2"/>
          <p:cNvSpPr>
            <a:spLocks noGrp="1"/>
          </p:cNvSpPr>
          <p:nvPr>
            <p:ph idx="1"/>
          </p:nvPr>
        </p:nvSpPr>
        <p:spPr>
          <a:xfrm>
            <a:off x="1219200" y="2209799"/>
            <a:ext cx="9753600" cy="4105275"/>
          </a:xfrm>
        </p:spPr>
        <p:txBody>
          <a:bodyPr>
            <a:normAutofit fontScale="26042" lnSpcReduction="20000"/>
          </a:bodyPr>
          <a:lstStyle/>
          <a:p>
            <a:pPr>
              <a:lnSpc>
                <a:spcPct val="150000"/>
              </a:lnSpc>
            </a:pPr>
            <a:r>
              <a:rPr lang="en-IN" sz="9600" dirty="0"/>
              <a:t>Internal RAM of 128 bytes 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9600" dirty="0"/>
              <a:t>Four register banks, each containing eight registers.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9600" dirty="0"/>
              <a:t>Sixteen bytes, which may be addressed at the bit level.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9600" dirty="0"/>
              <a:t>Eighty bytes of General-purpose data memory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9600" dirty="0"/>
              <a:t>32 I/O pins arranged as four 8-bit ports : P0-P3.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9600" dirty="0"/>
              <a:t>Two 16 bit Timer/Counters : T0 and T1.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9600" dirty="0"/>
              <a:t>Full duplex serial data receiver/transmitter : SBUF.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sz="9600" dirty="0"/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Contd..</a:t>
            </a:r>
          </a:p>
        </p:txBody>
      </p:sp>
      <p:sp>
        <p:nvSpPr>
          <p:cNvPr id="1048619" name="Content Placeholder 2"/>
          <p:cNvSpPr>
            <a:spLocks noGrp="1"/>
          </p:cNvSpPr>
          <p:nvPr>
            <p:ph idx="1"/>
          </p:nvPr>
        </p:nvSpPr>
        <p:spPr>
          <a:xfrm>
            <a:off x="1495424" y="2438400"/>
            <a:ext cx="9477375" cy="34290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Control registers : TCON , TMOD, SCON, PCON, IP and IE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Two external and three Internal Interrupt Sources.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Oscillator and Clock Circuits.</a:t>
            </a:r>
          </a:p>
          <a:p>
            <a:endParaRPr lang="en-IN"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19150"/>
          </a:xfrm>
        </p:spPr>
        <p:txBody>
          <a:bodyPr>
            <a:normAutofit/>
          </a:bodyPr>
          <a:lstStyle/>
          <a:p>
            <a:r>
              <a:rPr lang="en-IN" sz="3600" dirty="0"/>
              <a:t>Eight bit CPU registers A and B</a:t>
            </a:r>
          </a:p>
        </p:txBody>
      </p:sp>
      <p:sp>
        <p:nvSpPr>
          <p:cNvPr id="1048621" name="Content Placeholder 2"/>
          <p:cNvSpPr>
            <a:spLocks noGrp="1"/>
          </p:cNvSpPr>
          <p:nvPr>
            <p:ph idx="1"/>
          </p:nvPr>
        </p:nvSpPr>
        <p:spPr>
          <a:xfrm>
            <a:off x="942975" y="2228850"/>
            <a:ext cx="10029825" cy="3638550"/>
          </a:xfrm>
        </p:spPr>
        <p:txBody>
          <a:bodyPr>
            <a:normAutofit/>
          </a:bodyPr>
          <a:lstStyle/>
          <a:p>
            <a:r>
              <a:rPr lang="en-IN" sz="2800" dirty="0"/>
              <a:t>The 8051 contains 34 general purpose or working registers.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/>
              <a:t> Two of these are A and B.</a:t>
            </a:r>
          </a:p>
          <a:p>
            <a:pPr marL="0" indent="0">
              <a:buNone/>
            </a:pPr>
            <a:r>
              <a:rPr lang="en-IN" sz="2800" b="1" i="1" dirty="0"/>
              <a:t>A :  </a:t>
            </a:r>
            <a:r>
              <a:rPr lang="en-IN" sz="2800" dirty="0"/>
              <a:t>The immediate result is stored in the Accumulator Register </a:t>
            </a:r>
            <a:r>
              <a:rPr lang="en-IN" sz="2800" i="1" dirty="0"/>
              <a:t>(</a:t>
            </a:r>
            <a:r>
              <a:rPr lang="en-IN" sz="2800" i="1" dirty="0" err="1"/>
              <a:t>Acc</a:t>
            </a:r>
            <a:r>
              <a:rPr lang="en-IN" sz="2800" i="1" dirty="0"/>
              <a:t>) </a:t>
            </a:r>
            <a:r>
              <a:rPr lang="en-IN" sz="2800" dirty="0"/>
              <a:t>for next Operation.</a:t>
            </a:r>
          </a:p>
          <a:p>
            <a:pPr marL="0" indent="0">
              <a:buNone/>
            </a:pPr>
            <a:r>
              <a:rPr lang="en-IN" sz="2800" b="1" i="1" dirty="0"/>
              <a:t>B: </a:t>
            </a:r>
            <a:r>
              <a:rPr lang="en-IN" sz="2800" dirty="0"/>
              <a:t>This register is for Multiplication and Division Operation. </a:t>
            </a:r>
            <a:r>
              <a:rPr lang="en-IN" sz="2800" b="1" i="1" dirty="0"/>
              <a:t>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38200"/>
          </a:xfrm>
        </p:spPr>
        <p:txBody>
          <a:bodyPr/>
          <a:lstStyle/>
          <a:p>
            <a:r>
              <a:rPr lang="en-IN" dirty="0"/>
              <a:t>Program Status Word(PSW)</a:t>
            </a:r>
          </a:p>
        </p:txBody>
      </p:sp>
      <p:sp>
        <p:nvSpPr>
          <p:cNvPr id="1048623" name="Content Placeholder 2"/>
          <p:cNvSpPr>
            <a:spLocks noGrp="1"/>
          </p:cNvSpPr>
          <p:nvPr>
            <p:ph idx="1"/>
          </p:nvPr>
        </p:nvSpPr>
        <p:spPr>
          <a:xfrm>
            <a:off x="895350" y="2295524"/>
            <a:ext cx="10077450" cy="3571875"/>
          </a:xfrm>
        </p:spPr>
        <p:txBody>
          <a:bodyPr>
            <a:normAutofit/>
          </a:bodyPr>
          <a:lstStyle/>
          <a:p>
            <a:r>
              <a:rPr lang="en-IN" sz="2800" dirty="0"/>
              <a:t>The PSW contains 4 math flags, User program flag F0 and the register select bits that identify which of the four General-purpose register banks is currently in use by the program.</a:t>
            </a:r>
          </a:p>
          <a:p>
            <a:r>
              <a:rPr lang="en-IN" sz="2800" dirty="0"/>
              <a:t>The math flags include carry(c),auxiliary carry(AC),overflow(OV) and parity(p).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1317</Words>
  <Application>Microsoft Office PowerPoint</Application>
  <PresentationFormat>Widescreen</PresentationFormat>
  <Paragraphs>189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宋体</vt:lpstr>
      <vt:lpstr>Arial</vt:lpstr>
      <vt:lpstr>Calibri</vt:lpstr>
      <vt:lpstr>Century Gothic</vt:lpstr>
      <vt:lpstr>Wingdings</vt:lpstr>
      <vt:lpstr>Wingdings 3</vt:lpstr>
      <vt:lpstr>Ion Boardroom</vt:lpstr>
      <vt:lpstr>8051 micro controller</vt:lpstr>
      <vt:lpstr>         8051 Microcontroller Hardware</vt:lpstr>
      <vt:lpstr> BLOCK DIAGRAM OF 8051 MICROCONTROLLER</vt:lpstr>
      <vt:lpstr>PowerPoint Presentation</vt:lpstr>
      <vt:lpstr>       </vt:lpstr>
      <vt:lpstr>Cont..</vt:lpstr>
      <vt:lpstr>Contd..</vt:lpstr>
      <vt:lpstr>Eight bit CPU registers A and B</vt:lpstr>
      <vt:lpstr>Program Status Word(PSW)</vt:lpstr>
      <vt:lpstr>PowerPoint Presentation</vt:lpstr>
      <vt:lpstr>With RS1 and RS0 bits we can select the corresponding register bank.</vt:lpstr>
      <vt:lpstr>Data Pointer(DPTR)</vt:lpstr>
      <vt:lpstr>Program Counter(PC)</vt:lpstr>
      <vt:lpstr>Stack Pointer(SP)</vt:lpstr>
      <vt:lpstr>Operation On Stack</vt:lpstr>
      <vt:lpstr>Internal Memory</vt:lpstr>
      <vt:lpstr>Internal RAM</vt:lpstr>
      <vt:lpstr>Cont..</vt:lpstr>
      <vt:lpstr>Internal RAM Organisation</vt:lpstr>
      <vt:lpstr>External Memory</vt:lpstr>
      <vt:lpstr>Special Function Register </vt:lpstr>
      <vt:lpstr>PowerPoint Presentation</vt:lpstr>
      <vt:lpstr>Special Function Register(SFR) cont..</vt:lpstr>
      <vt:lpstr>Special Function Register (SFR) cont..</vt:lpstr>
      <vt:lpstr>Special Function Register (SFR) cont..</vt:lpstr>
      <vt:lpstr>Special Function Register (SFR) cont..</vt:lpstr>
      <vt:lpstr>                            I/O Ports</vt:lpstr>
      <vt:lpstr>                              Port 0</vt:lpstr>
      <vt:lpstr>                              Port 1</vt:lpstr>
      <vt:lpstr>                               Port 2</vt:lpstr>
      <vt:lpstr>                              Port 3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8051 micro controller</dc:title>
  <dc:creator>sishva jagarlamudi</dc:creator>
  <cp:lastModifiedBy>Admin</cp:lastModifiedBy>
  <cp:revision>1</cp:revision>
  <dcterms:created xsi:type="dcterms:W3CDTF">2019-03-09T02:35:15Z</dcterms:created>
  <dcterms:modified xsi:type="dcterms:W3CDTF">2019-03-11T15:53:39Z</dcterms:modified>
</cp:coreProperties>
</file>